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81" r:id="rId3"/>
    <p:sldId id="282" r:id="rId4"/>
    <p:sldId id="283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</p:sldIdLst>
  <p:sldSz cx="12192000" cy="685800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256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3333FF"/>
    <a:srgbClr val="E7E4DF"/>
    <a:srgbClr val="FFD09F"/>
    <a:srgbClr val="FFCE9D"/>
    <a:srgbClr val="6C5200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7" autoAdjust="0"/>
    <p:restoredTop sz="85240" autoAdjust="0"/>
  </p:normalViewPr>
  <p:slideViewPr>
    <p:cSldViewPr snapToGrid="0">
      <p:cViewPr varScale="1">
        <p:scale>
          <a:sx n="106" d="100"/>
          <a:sy n="106" d="100"/>
        </p:scale>
        <p:origin x="1046" y="86"/>
      </p:cViewPr>
      <p:guideLst/>
    </p:cSldViewPr>
  </p:slideViewPr>
  <p:outlineViewPr>
    <p:cViewPr>
      <p:scale>
        <a:sx n="33" d="100"/>
        <a:sy n="33" d="100"/>
      </p:scale>
      <p:origin x="0" y="-1865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1" rIns="91420" bIns="4571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5"/>
            <a:ext cx="5438140" cy="3909865"/>
          </a:xfrm>
          <a:prstGeom prst="rect">
            <a:avLst/>
          </a:prstGeom>
        </p:spPr>
        <p:txBody>
          <a:bodyPr vert="horz" lIns="91420" tIns="45711" rIns="91420" bIns="4571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6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0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15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12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89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76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360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29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81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7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62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48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98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/>
              <a:t>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29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9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96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667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45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59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24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23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72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65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32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453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33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4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691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96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2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34F-B178-4543-8300-F0D524414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2CC6DF-7265-460A-95BC-7F39BEC9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内部排序</a:t>
            </a:r>
            <a:r>
              <a:rPr lang="zh-CN" altLang="en-US" sz="54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（一）</a:t>
            </a:r>
            <a:endParaRPr lang="en-US" altLang="zh-CN" sz="5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FD706D-70F1-496E-937C-E15DF8F123D9}"/>
              </a:ext>
            </a:extLst>
          </p:cNvPr>
          <p:cNvSpPr/>
          <p:nvPr/>
        </p:nvSpPr>
        <p:spPr>
          <a:xfrm>
            <a:off x="5796508" y="530891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深圳大学电子与信息工程学院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2850F7-60AD-406E-8C5A-DAC20EA0B562}"/>
              </a:ext>
            </a:extLst>
          </p:cNvPr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  <p:extLst>
      <p:ext uri="{BB962C8B-B14F-4D97-AF65-F5344CB8AC3E}">
        <p14:creationId xmlns:p14="http://schemas.microsoft.com/office/powerpoint/2010/main" val="326552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ABD20CF-BB7C-493F-887C-A74B0B9E7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6223" b="776"/>
          <a:stretch/>
        </p:blipFill>
        <p:spPr>
          <a:xfrm>
            <a:off x="2076979" y="4309545"/>
            <a:ext cx="5466822" cy="14279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DDF762-C1C0-4594-9F4B-EDF100EF69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5318"/>
          <a:stretch/>
        </p:blipFill>
        <p:spPr>
          <a:xfrm>
            <a:off x="2130319" y="2720287"/>
            <a:ext cx="5619221" cy="14174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61534D-3CE2-4C00-9336-EFF3E9A0CF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88" b="-25414"/>
          <a:stretch/>
        </p:blipFill>
        <p:spPr>
          <a:xfrm>
            <a:off x="5958840" y="4089464"/>
            <a:ext cx="2225040" cy="1392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CC1C3BD-9D5F-41A7-B150-A64689AC69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201" b="910"/>
          <a:stretch/>
        </p:blipFill>
        <p:spPr>
          <a:xfrm>
            <a:off x="7749540" y="2719121"/>
            <a:ext cx="1790700" cy="14045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C4A78B-18E2-4AE4-BCF9-35FA23E8251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1615" y="4152178"/>
            <a:ext cx="794385" cy="975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7CD5646-FF18-4C98-BB50-C71EDAE987B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1615" y="4256606"/>
            <a:ext cx="3042285" cy="964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ECE6AC1-1AB6-4056-A5DC-9A9222A197A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0797" y="5707020"/>
            <a:ext cx="1803083" cy="1231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9AC7BA6-183A-4971-8DD8-701E00CDE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372" t="1" b="-654"/>
          <a:stretch/>
        </p:blipFill>
        <p:spPr>
          <a:xfrm>
            <a:off x="7543801" y="4308380"/>
            <a:ext cx="1899020" cy="14485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D35C7E6-1913-45E8-9322-DF0F9894EBD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5896" y="5788958"/>
            <a:ext cx="576289" cy="823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D4EB35-1B3B-423F-8A88-673430B1D39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5378" y="5788957"/>
            <a:ext cx="576289" cy="8232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3BF83E9-5F83-4103-9380-87C2E662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723" y="5796435"/>
            <a:ext cx="576289" cy="823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8F1F9E1-B703-43F4-BC6C-83004EB2703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7137" y="5788815"/>
            <a:ext cx="576289" cy="823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86FAB99-C5A1-4831-9077-7FB921DFF16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7056" y="5948018"/>
            <a:ext cx="4345384" cy="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D70810-6E7D-46E2-82FE-14D7A26C2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5333" b="2082"/>
          <a:stretch/>
        </p:blipFill>
        <p:spPr>
          <a:xfrm>
            <a:off x="2136036" y="2712727"/>
            <a:ext cx="5600645" cy="14027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7B4658-FED9-43AB-A46B-F8B1E00940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6612" y="4078863"/>
            <a:ext cx="1078708" cy="1375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1BE5501-1067-4168-B0C6-FC3108F1E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766" r="-1147" b="-963"/>
          <a:stretch/>
        </p:blipFill>
        <p:spPr>
          <a:xfrm>
            <a:off x="7668196" y="2706630"/>
            <a:ext cx="1987868" cy="145295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1289B4E-5B91-443A-A470-B91A86299C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0753" y="4177751"/>
            <a:ext cx="601775" cy="8596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A8FA240-0513-4053-993B-B7CCEDA105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3429" y="4171655"/>
            <a:ext cx="679574" cy="9708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5CE81F3-68DA-4DB3-84B6-AB932C6764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8573" y="4169951"/>
            <a:ext cx="679574" cy="9376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87164C5-C84B-458F-B959-DA694FE1B3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3717" y="4160761"/>
            <a:ext cx="679574" cy="937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999D339-4ED7-476D-AB3A-70D58D0BCE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1502" y="4154665"/>
            <a:ext cx="679574" cy="937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A38751-7AC9-4600-B769-4A31E4DB0E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1502" y="4282273"/>
            <a:ext cx="4343714" cy="1158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561A79-C574-4AA3-A854-F9DBC1AABF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2640" y="4592675"/>
            <a:ext cx="7437120" cy="13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一、直接插入排序（算法分析）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关键字比较次数和记录移动次数与记录关键字的初始排列有关。</a:t>
            </a:r>
            <a:endParaRPr lang="en-US" altLang="zh-CN" sz="2600" dirty="0"/>
          </a:p>
          <a:p>
            <a:pPr lvl="1"/>
            <a:r>
              <a:rPr lang="zh-CN" altLang="en-US" sz="2600" dirty="0"/>
              <a:t>在最好情况下：</a:t>
            </a:r>
            <a:endParaRPr lang="en-US" altLang="zh-CN" sz="2600" dirty="0"/>
          </a:p>
          <a:p>
            <a:pPr lvl="2"/>
            <a:r>
              <a:rPr lang="zh-CN" altLang="en-US" sz="2400" dirty="0"/>
              <a:t>排序前记录已按关键字从小到大有序排列；</a:t>
            </a:r>
            <a:endParaRPr lang="en-US" altLang="zh-CN" sz="2400" dirty="0"/>
          </a:p>
          <a:p>
            <a:pPr lvl="2"/>
            <a:r>
              <a:rPr lang="zh-CN" altLang="en-US" sz="2400" dirty="0"/>
              <a:t>每趟只需与前面有序记录序列的最后一个记录比较</a:t>
            </a:r>
            <a:r>
              <a:rPr lang="en-US" altLang="zh-CN" sz="2400" dirty="0"/>
              <a:t>1</a:t>
            </a:r>
            <a:r>
              <a:rPr lang="zh-CN" altLang="en-US" sz="2400" dirty="0"/>
              <a:t>次，总比较</a:t>
            </a:r>
            <a:r>
              <a:rPr lang="en-US" altLang="zh-CN" sz="2400" dirty="0"/>
              <a:t>n-1</a:t>
            </a:r>
            <a:r>
              <a:rPr lang="zh-CN" altLang="en-US" sz="2400" dirty="0"/>
              <a:t>次；</a:t>
            </a:r>
            <a:endParaRPr lang="en-US" altLang="zh-CN" sz="2400" dirty="0"/>
          </a:p>
          <a:p>
            <a:pPr lvl="2"/>
            <a:r>
              <a:rPr lang="zh-CN" altLang="en-US" sz="2400" dirty="0"/>
              <a:t>不需要移动记录。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一、直接插入排序（算法分析）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在最坏情况下：</a:t>
            </a:r>
            <a:endParaRPr lang="en-US" altLang="zh-CN" sz="2600" dirty="0"/>
          </a:p>
          <a:p>
            <a:pPr lvl="2"/>
            <a:r>
              <a:rPr lang="zh-CN" altLang="en-US" sz="2400" dirty="0"/>
              <a:t>第</a:t>
            </a:r>
            <a:r>
              <a:rPr lang="en-US" altLang="zh-CN" sz="2400" dirty="0"/>
              <a:t>i+1</a:t>
            </a:r>
            <a:r>
              <a:rPr lang="zh-CN" altLang="en-US" sz="2400" dirty="0"/>
              <a:t>个记录必须与前面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个记录都做关键字比较；</a:t>
            </a:r>
            <a:endParaRPr lang="en-US" altLang="zh-CN" sz="2400" dirty="0"/>
          </a:p>
          <a:p>
            <a:pPr lvl="2"/>
            <a:r>
              <a:rPr lang="zh-CN" altLang="en-US" sz="2400" dirty="0"/>
              <a:t>并且每次比较就要做</a:t>
            </a:r>
            <a:r>
              <a:rPr lang="en-US" altLang="zh-CN" sz="2400" dirty="0"/>
              <a:t>1</a:t>
            </a:r>
            <a:r>
              <a:rPr lang="zh-CN" altLang="en-US" sz="2400" dirty="0"/>
              <a:t>次数据移动。</a:t>
            </a:r>
            <a:endParaRPr lang="en-US" altLang="zh-CN" sz="2400" dirty="0"/>
          </a:p>
          <a:p>
            <a:pPr lvl="2"/>
            <a:r>
              <a:rPr lang="zh-CN" altLang="en-US" sz="2400" dirty="0"/>
              <a:t>总关键字比较次数</a:t>
            </a:r>
            <a:r>
              <a:rPr lang="en-US" altLang="zh-CN" sz="2400" dirty="0"/>
              <a:t>KCN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/>
            <a:r>
              <a:rPr lang="zh-CN" altLang="en-US" sz="2400" dirty="0"/>
              <a:t>记录移动次数 </a:t>
            </a:r>
            <a:r>
              <a:rPr lang="en-US" altLang="zh-CN" sz="2400" dirty="0"/>
              <a:t>RMN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5004B5-9E03-4158-AC19-8881535AAC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1942" y="4588670"/>
            <a:ext cx="3548062" cy="5728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5AD57A-0260-4B70-9982-301D908E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6662" y="5093585"/>
            <a:ext cx="4458622" cy="56778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3E3520-23F0-4D35-9ECD-721757A7D305}"/>
              </a:ext>
            </a:extLst>
          </p:cNvPr>
          <p:cNvSpPr/>
          <p:nvPr/>
        </p:nvSpPr>
        <p:spPr>
          <a:xfrm>
            <a:off x="2355983" y="6279045"/>
            <a:ext cx="7502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dirty="0">
                <a:solidFill>
                  <a:srgbClr val="FFFF00"/>
                </a:solidFill>
              </a:rPr>
              <a:t>在平均情况下，关键字比较次数和记录移动次数为</a:t>
            </a:r>
            <a:r>
              <a:rPr lang="en-US" altLang="zh-CN" sz="2400" dirty="0">
                <a:solidFill>
                  <a:srgbClr val="FFFF00"/>
                </a:solidFill>
              </a:rPr>
              <a:t>n</a:t>
            </a:r>
            <a:r>
              <a:rPr lang="en-US" altLang="zh-CN" sz="2400" baseline="30000" dirty="0">
                <a:solidFill>
                  <a:srgbClr val="FFFF00"/>
                </a:solidFill>
              </a:rPr>
              <a:t>2</a:t>
            </a:r>
            <a:r>
              <a:rPr lang="en-US" altLang="zh-CN" sz="2400" dirty="0">
                <a:solidFill>
                  <a:srgbClr val="FFFF00"/>
                </a:solidFill>
              </a:rPr>
              <a:t>/4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5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一、直接插入排序（算法分析）</a:t>
            </a:r>
            <a:endParaRPr lang="en-US" altLang="zh-CN" sz="2800" dirty="0"/>
          </a:p>
          <a:p>
            <a:pPr lvl="1"/>
            <a:r>
              <a:rPr lang="zh-CN" altLang="en-US" sz="2400" dirty="0"/>
              <a:t>直接插入排序的时间复杂度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lvl="1"/>
            <a:r>
              <a:rPr lang="zh-CN" altLang="en-US" sz="2400" dirty="0"/>
              <a:t>直接插入排序是一种稳定的排序方法；</a:t>
            </a:r>
            <a:endParaRPr lang="en-US" altLang="zh-CN" sz="2400" dirty="0"/>
          </a:p>
          <a:p>
            <a:pPr lvl="1"/>
            <a:r>
              <a:rPr lang="zh-CN" altLang="en-US" sz="2400" dirty="0"/>
              <a:t>直接插入排序最大的优点是算法</a:t>
            </a:r>
            <a:r>
              <a:rPr lang="zh-CN" altLang="en-US" sz="2400" dirty="0">
                <a:solidFill>
                  <a:srgbClr val="FF0000"/>
                </a:solidFill>
              </a:rPr>
              <a:t>简单</a:t>
            </a:r>
            <a:r>
              <a:rPr lang="zh-CN" altLang="en-US" sz="2400" dirty="0"/>
              <a:t>，在记录较少时，是比较好的方法。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2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二、折半插入排序</a:t>
            </a:r>
            <a:endParaRPr lang="en-US" altLang="zh-CN" sz="2800" dirty="0"/>
          </a:p>
          <a:p>
            <a:pPr lvl="1"/>
            <a:r>
              <a:rPr lang="zh-CN" altLang="en-US" sz="2600" dirty="0"/>
              <a:t>插入排序中有查找记录位置的操作；</a:t>
            </a:r>
            <a:endParaRPr lang="en-US" altLang="zh-CN" sz="2600" dirty="0"/>
          </a:p>
          <a:p>
            <a:pPr lvl="1"/>
            <a:r>
              <a:rPr lang="zh-CN" altLang="en-US" sz="2600" dirty="0"/>
              <a:t>可以把前述的顺序查找换成折半查找，被称为折半插入排序；</a:t>
            </a:r>
            <a:endParaRPr lang="en-US" altLang="zh-CN" sz="2600" dirty="0"/>
          </a:p>
          <a:p>
            <a:pPr lvl="1"/>
            <a:r>
              <a:rPr lang="zh-CN" altLang="en-US" sz="2600" dirty="0"/>
              <a:t>查找变快了，但是需要移动的记录数目与直接插入排序相同；</a:t>
            </a:r>
            <a:endParaRPr lang="en-US" altLang="zh-CN" sz="2600" dirty="0"/>
          </a:p>
          <a:p>
            <a:pPr lvl="1"/>
            <a:r>
              <a:rPr lang="zh-CN" altLang="en-US" sz="2600" dirty="0"/>
              <a:t>折半插入排序的时间复杂度也是</a:t>
            </a:r>
            <a:r>
              <a:rPr lang="en-US" altLang="zh-CN" sz="2800" dirty="0"/>
              <a:t>O(n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);</a:t>
            </a:r>
          </a:p>
          <a:p>
            <a:pPr lvl="1"/>
            <a:r>
              <a:rPr lang="zh-CN" altLang="en-US" sz="2600" dirty="0"/>
              <a:t>稳定？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F4CB2A-E6BC-4F37-8795-26B817ED53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6163" y="5284152"/>
            <a:ext cx="6523038" cy="4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一、快速排序（思路）</a:t>
            </a:r>
            <a:endParaRPr lang="en-US" altLang="zh-CN" sz="2800" dirty="0"/>
          </a:p>
          <a:p>
            <a:pPr lvl="1"/>
            <a:r>
              <a:rPr lang="zh-CN" altLang="en-US" sz="2600" dirty="0"/>
              <a:t>在插入排序中：</a:t>
            </a:r>
            <a:endParaRPr lang="en-US" altLang="zh-CN" sz="2600" dirty="0"/>
          </a:p>
          <a:p>
            <a:pPr lvl="2"/>
            <a:r>
              <a:rPr lang="zh-CN" altLang="en-US" sz="2400" dirty="0"/>
              <a:t>在已经排序的部分，当前记录插入的位置上，之前记录关键字都是小于该记录的，之后的都大于。</a:t>
            </a:r>
            <a:endParaRPr lang="en-US" altLang="zh-CN" sz="2400" dirty="0"/>
          </a:p>
          <a:p>
            <a:pPr lvl="1"/>
            <a:r>
              <a:rPr lang="zh-CN" altLang="en-US" sz="2600" dirty="0"/>
              <a:t>对于某个</a:t>
            </a:r>
            <a:r>
              <a:rPr lang="zh-CN" altLang="en-US" sz="2600" dirty="0">
                <a:solidFill>
                  <a:schemeClr val="accent2"/>
                </a:solidFill>
              </a:rPr>
              <a:t>当前记录</a:t>
            </a:r>
            <a:r>
              <a:rPr lang="zh-CN" altLang="en-US" sz="2600" dirty="0"/>
              <a:t>，其前面记录（左侧子序列）的关键字都小于自己，后面（右侧子序列）的关键字都大于自己。</a:t>
            </a:r>
            <a:endParaRPr lang="en-US" altLang="zh-CN" sz="2600" dirty="0"/>
          </a:p>
          <a:p>
            <a:pPr lvl="1"/>
            <a:r>
              <a:rPr lang="zh-CN" altLang="en-US" sz="2600" dirty="0"/>
              <a:t>对于每个记录都实现上述目标。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EFC8CF-166D-44E1-9732-8352A138169B}"/>
              </a:ext>
            </a:extLst>
          </p:cNvPr>
          <p:cNvSpPr/>
          <p:nvPr/>
        </p:nvSpPr>
        <p:spPr>
          <a:xfrm>
            <a:off x="2300852" y="6215574"/>
            <a:ext cx="790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>
                <a:solidFill>
                  <a:srgbClr val="FFFF00"/>
                </a:solidFill>
              </a:rPr>
              <a:t>这个当前记录被称为基准（枢、枢轴或支点）。</a:t>
            </a:r>
          </a:p>
        </p:txBody>
      </p:sp>
    </p:spTree>
    <p:extLst>
      <p:ext uri="{BB962C8B-B14F-4D97-AF65-F5344CB8AC3E}">
        <p14:creationId xmlns:p14="http://schemas.microsoft.com/office/powerpoint/2010/main" val="41374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一、快速排序（思路）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09B8D0-DD6F-475B-B446-F5F1D970FA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458" y="3298880"/>
            <a:ext cx="4719636" cy="3790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6B52C08-13F7-4F1B-91BA-AE9A7C511191}"/>
              </a:ext>
            </a:extLst>
          </p:cNvPr>
          <p:cNvSpPr/>
          <p:nvPr/>
        </p:nvSpPr>
        <p:spPr>
          <a:xfrm>
            <a:off x="1674020" y="4121793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这个位置也是基准记录的最后安放的位置！</a:t>
            </a:r>
          </a:p>
        </p:txBody>
      </p:sp>
    </p:spTree>
    <p:extLst>
      <p:ext uri="{BB962C8B-B14F-4D97-AF65-F5344CB8AC3E}">
        <p14:creationId xmlns:p14="http://schemas.microsoft.com/office/powerpoint/2010/main" val="1369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二、快速排序（算法）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9C7DE-FC04-4BFF-87BC-8D9B8E0F83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3231722"/>
            <a:ext cx="7133973" cy="467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938224-4B6E-4837-8D53-2D3CFB94A6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5052" y="3269381"/>
            <a:ext cx="1861948" cy="4580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5A44A1-1615-4ECB-966C-0291111C79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4208331"/>
            <a:ext cx="5645502" cy="3940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9BA27C-ADC4-4CE2-9CC9-48A2B870B5B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5111781"/>
            <a:ext cx="6652102" cy="4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1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二、快速排序（算法）</a:t>
            </a:r>
            <a:endParaRPr lang="en-US" altLang="zh-CN" sz="2800" dirty="0"/>
          </a:p>
          <a:p>
            <a:pPr lvl="1"/>
            <a:r>
              <a:rPr lang="zh-CN" altLang="en-US" sz="2600" dirty="0"/>
              <a:t>一趟过程：把一个基准放到最终位置上去。</a:t>
            </a:r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C79C96-67EF-464E-B40B-E72C8CC7F2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6221" y="3398625"/>
            <a:ext cx="8554986" cy="8898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58F297-0558-41EA-8613-59BFCE6E5D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6221" y="4360863"/>
            <a:ext cx="8554986" cy="8101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8A5A6-D6C7-4CF1-8E8F-47A2B676C06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509" y="5279580"/>
            <a:ext cx="8544850" cy="81010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87ABAD2-F275-4ADC-9A02-A7324CC74FA4}"/>
              </a:ext>
            </a:extLst>
          </p:cNvPr>
          <p:cNvSpPr/>
          <p:nvPr/>
        </p:nvSpPr>
        <p:spPr>
          <a:xfrm>
            <a:off x="5214937" y="3398625"/>
            <a:ext cx="714376" cy="430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274281-67D6-4F4A-AA7E-1A725D632959}"/>
              </a:ext>
            </a:extLst>
          </p:cNvPr>
          <p:cNvSpPr/>
          <p:nvPr/>
        </p:nvSpPr>
        <p:spPr>
          <a:xfrm>
            <a:off x="10320219" y="3429000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high--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A6E862A-B928-44F4-9AC8-C28B740E5AC5}"/>
              </a:ext>
            </a:extLst>
          </p:cNvPr>
          <p:cNvSpPr/>
          <p:nvPr/>
        </p:nvSpPr>
        <p:spPr>
          <a:xfrm>
            <a:off x="5025746" y="4309323"/>
            <a:ext cx="714376" cy="430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062AEF-FDA9-40D1-BEEA-19DC89ED8E65}"/>
              </a:ext>
            </a:extLst>
          </p:cNvPr>
          <p:cNvSpPr/>
          <p:nvPr/>
        </p:nvSpPr>
        <p:spPr>
          <a:xfrm>
            <a:off x="10320219" y="4335490"/>
            <a:ext cx="99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low++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2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一、排序（</a:t>
            </a:r>
            <a:r>
              <a:rPr lang="en-US" altLang="zh-CN" sz="2800" dirty="0"/>
              <a:t>sorting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600" dirty="0"/>
              <a:t>排序：</a:t>
            </a:r>
            <a:endParaRPr lang="en-US" altLang="zh-CN" sz="2600" dirty="0"/>
          </a:p>
          <a:p>
            <a:pPr lvl="2"/>
            <a:r>
              <a:rPr lang="zh-CN" altLang="en-US" sz="2400" dirty="0"/>
              <a:t>将一个数据元素（或记录）的任意序列，重新排列成按照</a:t>
            </a:r>
            <a:r>
              <a:rPr lang="zh-CN" altLang="en-US" sz="2400" dirty="0">
                <a:solidFill>
                  <a:srgbClr val="FF0000"/>
                </a:solidFill>
              </a:rPr>
              <a:t>关键字有序</a:t>
            </a:r>
            <a:r>
              <a:rPr lang="zh-CN" altLang="en-US" sz="2400" dirty="0"/>
              <a:t>的序列。</a:t>
            </a:r>
            <a:endParaRPr lang="en-US" altLang="zh-CN" sz="2400" dirty="0"/>
          </a:p>
          <a:p>
            <a:pPr lvl="1"/>
            <a:r>
              <a:rPr lang="zh-CN" altLang="en-US" sz="2600" dirty="0"/>
              <a:t>内部排序：</a:t>
            </a:r>
            <a:endParaRPr lang="en-US" altLang="zh-CN" sz="2600" dirty="0"/>
          </a:p>
          <a:p>
            <a:pPr lvl="2"/>
            <a:r>
              <a:rPr lang="zh-CN" altLang="en-US" sz="2400" dirty="0"/>
              <a:t>在排序期间，所有</a:t>
            </a:r>
            <a:r>
              <a:rPr lang="zh-CN" altLang="en-US" sz="2400" dirty="0">
                <a:solidFill>
                  <a:srgbClr val="0070C0"/>
                </a:solidFill>
              </a:rPr>
              <a:t>数据对象全部放在内存</a:t>
            </a:r>
            <a:r>
              <a:rPr lang="zh-CN" altLang="en-US" sz="2400" dirty="0"/>
              <a:t>的排序；</a:t>
            </a:r>
            <a:endParaRPr lang="en-US" altLang="zh-CN" sz="2400" dirty="0"/>
          </a:p>
          <a:p>
            <a:pPr lvl="1"/>
            <a:r>
              <a:rPr lang="zh-CN" altLang="en-US" sz="2600" dirty="0"/>
              <a:t>外部排序：</a:t>
            </a:r>
            <a:endParaRPr lang="en-US" altLang="zh-CN" sz="2600" dirty="0"/>
          </a:p>
          <a:p>
            <a:pPr lvl="2"/>
            <a:r>
              <a:rPr lang="zh-CN" altLang="en-US" sz="2400" dirty="0"/>
              <a:t>在排序期间，数据量太大，需要不断地把</a:t>
            </a:r>
            <a:r>
              <a:rPr lang="zh-CN" altLang="en-US" sz="2400" dirty="0">
                <a:solidFill>
                  <a:srgbClr val="0070C0"/>
                </a:solidFill>
              </a:rPr>
              <a:t>数据在内存和外存之间移动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排序中的一些概念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7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二、快速排序（算法）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4F88F3-B2EB-4864-8391-2BB6EA26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6333" y="3030910"/>
            <a:ext cx="6593937" cy="7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12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三、快速排序（举例）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7BC5F0-A05F-4A9F-BA77-876EBB92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1605" y="2960097"/>
            <a:ext cx="1655644" cy="333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DA1AB-75ED-4AFA-A2BE-E7C2FEE772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b="-1246"/>
          <a:stretch/>
        </p:blipFill>
        <p:spPr>
          <a:xfrm>
            <a:off x="5738813" y="2790895"/>
            <a:ext cx="4226720" cy="5017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C59146-1F87-4126-941D-0864E305049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5253" y="2302900"/>
            <a:ext cx="918243" cy="10617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CBFAC6-80B1-4A2C-A20C-36F2CC86D23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0383" y="3316955"/>
            <a:ext cx="573086" cy="279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764777-3CC1-4030-960D-168B9A299E2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5166" y="3316955"/>
            <a:ext cx="572011" cy="2791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E15CEE-0E3D-42EF-A459-0B15CF9F1B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017"/>
          <a:stretch/>
        </p:blipFill>
        <p:spPr>
          <a:xfrm>
            <a:off x="5665851" y="3496135"/>
            <a:ext cx="4481326" cy="7027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58CC98-2362-49C4-8586-22300DA39D7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1604" y="3563567"/>
            <a:ext cx="1335882" cy="3339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D0901BB-BBB4-4100-8B77-273031D257D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3" y="4150774"/>
            <a:ext cx="4098131" cy="6621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4DD7639-B9B9-4BA5-AB2D-1FBDCF580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34" y="4764736"/>
            <a:ext cx="4176711" cy="66799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D90A3CD-A9AD-44C8-85A9-AAB2AA18E44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3" y="5438949"/>
            <a:ext cx="4113929" cy="77569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1CB2A11-8506-4524-B345-2A9A315FA338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8740" y="5486131"/>
            <a:ext cx="2048860" cy="4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三、快速排序（举例）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607581-9DDE-443B-BED3-02413DD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4563" y="3007507"/>
            <a:ext cx="7336632" cy="6342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AE5F6C-CC63-4609-9588-7D92BE405B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3088" y="3832636"/>
            <a:ext cx="7950993" cy="6348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F732F0-03E1-407B-99E6-F742B2A85E7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7871" y="4720097"/>
            <a:ext cx="7710488" cy="66565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A81038D-2D58-478D-82BD-9EBA05CEA9F9}"/>
              </a:ext>
            </a:extLst>
          </p:cNvPr>
          <p:cNvSpPr/>
          <p:nvPr/>
        </p:nvSpPr>
        <p:spPr>
          <a:xfrm>
            <a:off x="4365519" y="5530261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/>
              <a:t>上述例子总需要几趟？</a:t>
            </a:r>
          </a:p>
        </p:txBody>
      </p:sp>
    </p:spTree>
    <p:extLst>
      <p:ext uri="{BB962C8B-B14F-4D97-AF65-F5344CB8AC3E}">
        <p14:creationId xmlns:p14="http://schemas.microsoft.com/office/powerpoint/2010/main" val="353577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72" y="2020282"/>
            <a:ext cx="11474050" cy="403319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三、快速排序（举例）</a:t>
            </a:r>
            <a:endParaRPr lang="en-US" altLang="zh-CN" sz="2800" dirty="0"/>
          </a:p>
          <a:p>
            <a:pPr lvl="1"/>
            <a:r>
              <a:rPr lang="zh-CN" altLang="en-US" sz="2600" dirty="0"/>
              <a:t>大家试写出第一趟排序的过程：</a:t>
            </a:r>
            <a:r>
              <a:rPr lang="en-US" altLang="zh-CN" sz="2600" dirty="0"/>
              <a:t>a[0...7] = 49 38 65 97 76 13 27 49</a:t>
            </a:r>
          </a:p>
          <a:p>
            <a:pPr lvl="1"/>
            <a:r>
              <a:rPr lang="zh-CN" altLang="en-US" sz="2000" dirty="0"/>
              <a:t>枢轴：</a:t>
            </a:r>
            <a:r>
              <a:rPr lang="en-US" altLang="zh-CN" sz="2000" dirty="0" err="1"/>
              <a:t>Pivotkey</a:t>
            </a:r>
            <a:r>
              <a:rPr lang="en-US" altLang="zh-CN" sz="2000" dirty="0"/>
              <a:t>= 49                                            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low == 0, high == 7</a:t>
            </a:r>
            <a:r>
              <a:rPr lang="zh-CN" altLang="en-US" sz="24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0   1   2   3   4   5   6   7  (</a:t>
            </a:r>
            <a:r>
              <a:rPr lang="zh-CN" altLang="en-US" sz="2000" dirty="0"/>
              <a:t>位置下标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__ 38 65 97 76 13 27 49  (high--: low == 0, high == 6)</a:t>
            </a:r>
          </a:p>
          <a:p>
            <a:pPr lvl="1"/>
            <a:r>
              <a:rPr lang="en-US" altLang="zh-CN" sz="2000" dirty="0"/>
              <a:t>27 38 65 97 76 13 __ 49  (a[low]= a[high]</a:t>
            </a:r>
            <a:r>
              <a:rPr lang="zh-CN" altLang="en-US" sz="2000" dirty="0"/>
              <a:t>，</a:t>
            </a:r>
            <a:r>
              <a:rPr lang="en-US" altLang="zh-CN" sz="2000" dirty="0"/>
              <a:t>low++: low ==1, high ==6</a:t>
            </a:r>
            <a:r>
              <a:rPr lang="zh-CN" altLang="en-US" sz="2000" dirty="0"/>
              <a:t>，交换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65 97 76 13 __ 49  (low++: low ==2, high==6)</a:t>
            </a:r>
          </a:p>
          <a:p>
            <a:pPr lvl="1"/>
            <a:r>
              <a:rPr lang="en-US" altLang="zh-CN" sz="2000" dirty="0"/>
              <a:t>27 38 __ 97 76 13 65  49  (a[high]= a[low], high--:low ==2, high==5</a:t>
            </a:r>
            <a:r>
              <a:rPr lang="zh-CN" altLang="en-US" sz="2000" dirty="0"/>
              <a:t> ，交换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13 97 76 __ 65  49  (a[low]= a[high]</a:t>
            </a:r>
            <a:r>
              <a:rPr lang="zh-CN" altLang="en-US" sz="2000" dirty="0"/>
              <a:t>，</a:t>
            </a:r>
            <a:r>
              <a:rPr lang="en-US" altLang="zh-CN" sz="2000" dirty="0"/>
              <a:t>low++: low ==3, high==5</a:t>
            </a:r>
            <a:r>
              <a:rPr lang="zh-CN" altLang="en-US" sz="2000" dirty="0"/>
              <a:t> ，交换</a:t>
            </a:r>
            <a:r>
              <a:rPr lang="en-US" altLang="zh-CN" sz="2000" dirty="0"/>
              <a:t>)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49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72" y="2020282"/>
            <a:ext cx="11474050" cy="40331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三、快速排序（举例）</a:t>
            </a:r>
            <a:endParaRPr lang="en-US" altLang="zh-CN" sz="2800" dirty="0"/>
          </a:p>
          <a:p>
            <a:pPr lvl="1"/>
            <a:r>
              <a:rPr lang="zh-CN" altLang="en-US" sz="2600" dirty="0"/>
              <a:t>大家试写出第一趟排序的过程：</a:t>
            </a:r>
            <a:r>
              <a:rPr lang="en-US" altLang="zh-CN" sz="2600" dirty="0"/>
              <a:t>a[0...7] = 49 38 65 97 76 13 27 49</a:t>
            </a:r>
          </a:p>
          <a:p>
            <a:pPr lvl="1"/>
            <a:r>
              <a:rPr lang="zh-CN" altLang="en-US" sz="2000" dirty="0"/>
              <a:t>枢轴：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Pivotkey</a:t>
            </a:r>
            <a:r>
              <a:rPr lang="en-US" altLang="zh-CN" sz="2000" dirty="0"/>
              <a:t> = 49                                         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low == 0, high == 7</a:t>
            </a:r>
            <a:r>
              <a:rPr lang="zh-CN" altLang="en-US" sz="24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0   1   2   3   4   5   6   7  (</a:t>
            </a:r>
            <a:r>
              <a:rPr lang="zh-CN" altLang="en-US" sz="2000" dirty="0"/>
              <a:t>位置下标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13 97 76 __ 65  49  (a[low]= a[high]</a:t>
            </a:r>
            <a:r>
              <a:rPr lang="zh-CN" altLang="en-US" sz="2000" dirty="0"/>
              <a:t>，</a:t>
            </a:r>
            <a:r>
              <a:rPr lang="en-US" altLang="zh-CN" sz="2000" dirty="0"/>
              <a:t>low++: low ==3, high==5</a:t>
            </a:r>
            <a:r>
              <a:rPr lang="zh-CN" altLang="en-US" sz="2000" dirty="0"/>
              <a:t> ，交换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13 __ 76 97 65  49  (a[high]= a[low]</a:t>
            </a:r>
            <a:r>
              <a:rPr lang="zh-CN" altLang="en-US" sz="2000" dirty="0"/>
              <a:t>， </a:t>
            </a:r>
            <a:r>
              <a:rPr lang="en-US" altLang="zh-CN" sz="2000" dirty="0"/>
              <a:t>high--: low ==3, high==4</a:t>
            </a:r>
            <a:r>
              <a:rPr lang="zh-CN" altLang="en-US" sz="2000" dirty="0"/>
              <a:t> ，交换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13 __ 76 97 65  49  (high--: low ==3, high==3)</a:t>
            </a:r>
          </a:p>
          <a:p>
            <a:pPr lvl="1"/>
            <a:r>
              <a:rPr lang="en-US" altLang="zh-CN" sz="2000" dirty="0"/>
              <a:t>27 38 13 </a:t>
            </a:r>
            <a:r>
              <a:rPr lang="en-US" altLang="zh-CN" sz="2000" dirty="0">
                <a:solidFill>
                  <a:srgbClr val="FF0000"/>
                </a:solidFill>
              </a:rPr>
              <a:t>49</a:t>
            </a:r>
            <a:r>
              <a:rPr lang="en-US" altLang="zh-CN" sz="2000" dirty="0"/>
              <a:t> 76 97 65  49   (low==high</a:t>
            </a:r>
            <a:r>
              <a:rPr lang="zh-CN" altLang="en-US" sz="2000" dirty="0"/>
              <a:t>，</a:t>
            </a:r>
            <a:r>
              <a:rPr lang="en-US" altLang="zh-CN" sz="2000" dirty="0"/>
              <a:t> a[high] = </a:t>
            </a:r>
            <a:r>
              <a:rPr lang="en-US" altLang="zh-CN" sz="2000" dirty="0" err="1"/>
              <a:t>Pivotkey</a:t>
            </a:r>
            <a:r>
              <a:rPr lang="en-US" altLang="zh-CN" sz="2000" dirty="0"/>
              <a:t>)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91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EF18F-3A40-444A-97C5-29A878B08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r="41579" b="-37105"/>
          <a:stretch/>
        </p:blipFill>
        <p:spPr>
          <a:xfrm>
            <a:off x="1158687" y="3017006"/>
            <a:ext cx="3984814" cy="523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2B0E3D-82D1-4F09-947F-E8C99A2D0C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9734" y="2578893"/>
            <a:ext cx="2685570" cy="2678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9B7116-99DD-4FD4-8919-E37F77A783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3652263"/>
            <a:ext cx="3750469" cy="21332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FC4EC6-58A3-4A8E-A2E1-24B39A19D07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0926" y="5275721"/>
            <a:ext cx="1078849" cy="3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递归的趟数取决于递归</a:t>
            </a:r>
            <a:r>
              <a:rPr lang="zh-CN" altLang="en-US" sz="2600"/>
              <a:t>树的深度</a:t>
            </a:r>
            <a:r>
              <a:rPr lang="zh-CN" altLang="en-US" sz="2600" dirty="0"/>
              <a:t>。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B7AB8C-F617-4718-8A97-8F99336F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31" b="-66"/>
          <a:stretch/>
        </p:blipFill>
        <p:spPr>
          <a:xfrm>
            <a:off x="2409824" y="3567097"/>
            <a:ext cx="7372351" cy="18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83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在</a:t>
            </a:r>
            <a:r>
              <a:rPr lang="en-US" altLang="zh-CN" sz="2600" dirty="0"/>
              <a:t>n</a:t>
            </a:r>
            <a:r>
              <a:rPr lang="zh-CN" altLang="en-US" sz="2600" dirty="0"/>
              <a:t>个记录的序列中，对基准进行定位的时间复杂度是</a:t>
            </a:r>
            <a:r>
              <a:rPr lang="en-US" altLang="zh-CN" sz="2600" dirty="0"/>
              <a:t>O(n).</a:t>
            </a:r>
          </a:p>
          <a:p>
            <a:pPr lvl="1"/>
            <a:r>
              <a:rPr lang="zh-CN" altLang="en-US" sz="2600" dirty="0"/>
              <a:t>记</a:t>
            </a:r>
            <a:r>
              <a:rPr lang="en-US" altLang="zh-CN" sz="2600" dirty="0"/>
              <a:t>T(n)</a:t>
            </a:r>
            <a:r>
              <a:rPr lang="zh-CN" altLang="en-US" sz="2600" dirty="0"/>
              <a:t>为对</a:t>
            </a:r>
            <a:r>
              <a:rPr lang="en-US" altLang="zh-CN" sz="2600" dirty="0"/>
              <a:t>n</a:t>
            </a:r>
            <a:r>
              <a:rPr lang="zh-CN" altLang="en-US" sz="2600" dirty="0"/>
              <a:t>个记录的序列进行快速排序所需的时间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9FB3D6-78AA-4687-AAC7-1297AD22D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3986" y="4004323"/>
            <a:ext cx="6417027" cy="4093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7D90CB-F030-4EF5-B0A2-624DD36C12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421"/>
          <a:stretch/>
        </p:blipFill>
        <p:spPr>
          <a:xfrm>
            <a:off x="2424113" y="4513751"/>
            <a:ext cx="6912696" cy="409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FCCEFA-E4F2-49FD-89B6-6FBDB3AC48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4581" y="4935062"/>
            <a:ext cx="7031759" cy="403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9C5121-7CCE-43B7-BEB8-32B180E904A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4581" y="5338425"/>
            <a:ext cx="5336328" cy="7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2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E3DCAE-0371-4DC8-A137-B5EBA320C7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1085" y="2957678"/>
            <a:ext cx="6938962" cy="4593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729485-0890-4FB1-8917-90F36607DC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0041" y="2963376"/>
            <a:ext cx="1785497" cy="4624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D711BF-606D-4AA5-A741-BAEA28F9FC7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3721935"/>
            <a:ext cx="7572375" cy="9727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FBB651-456B-41F7-9BAC-65E82AB295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45" b="8980"/>
          <a:stretch/>
        </p:blipFill>
        <p:spPr>
          <a:xfrm>
            <a:off x="1291079" y="5245186"/>
            <a:ext cx="6624196" cy="4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6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9EB0FA-855F-43E3-9C3B-C33A13E4A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350" b="3629"/>
          <a:stretch/>
        </p:blipFill>
        <p:spPr>
          <a:xfrm>
            <a:off x="1451579" y="3135843"/>
            <a:ext cx="2641790" cy="4144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B614EE-AD63-48A1-A4A1-9DE3F44586F3}"/>
              </a:ext>
            </a:extLst>
          </p:cNvPr>
          <p:cNvSpPr/>
          <p:nvPr/>
        </p:nvSpPr>
        <p:spPr>
          <a:xfrm>
            <a:off x="1814528" y="379978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/>
              <a:t>递归树变成了线性结构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0CC7F4-E6AE-49CF-9656-E35669B6E1F0}"/>
              </a:ext>
            </a:extLst>
          </p:cNvPr>
          <p:cNvSpPr/>
          <p:nvPr/>
        </p:nvSpPr>
        <p:spPr>
          <a:xfrm>
            <a:off x="1814528" y="4725331"/>
            <a:ext cx="486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/>
              <a:t>时间复杂度：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nlogn</a:t>
            </a:r>
            <a:r>
              <a:rPr lang="en-US" altLang="zh-CN" sz="2800" dirty="0"/>
              <a:t>)</a:t>
            </a:r>
            <a:r>
              <a:rPr lang="en-US" altLang="zh-CN" sz="2800" dirty="0">
                <a:sym typeface="Wingdings" panose="05000000000000000000" pitchFamily="2" charset="2"/>
              </a:rPr>
              <a:t>O(n</a:t>
            </a:r>
            <a:r>
              <a:rPr lang="en-US" altLang="zh-CN" sz="2800" baseline="30000" dirty="0">
                <a:sym typeface="Wingdings" panose="05000000000000000000" pitchFamily="2" charset="2"/>
              </a:rPr>
              <a:t>2</a:t>
            </a:r>
            <a:r>
              <a:rPr lang="en-US" altLang="zh-CN" sz="2800" dirty="0">
                <a:sym typeface="Wingdings" panose="05000000000000000000" pitchFamily="2" charset="2"/>
              </a:rPr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2060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二、排序的操作</a:t>
            </a:r>
            <a:endParaRPr lang="en-US" altLang="zh-CN" sz="2800" dirty="0"/>
          </a:p>
          <a:p>
            <a:pPr lvl="1"/>
            <a:r>
              <a:rPr lang="zh-CN" altLang="en-US" sz="2800" dirty="0"/>
              <a:t>排序的基本操作包括：</a:t>
            </a:r>
            <a:endParaRPr lang="en-US" altLang="zh-CN" sz="2800" dirty="0"/>
          </a:p>
          <a:p>
            <a:pPr lvl="1"/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排序中的一些概念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02CAB6-CED0-4076-8C80-01939BD5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5553" y="3853881"/>
            <a:ext cx="6185048" cy="6409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99F49A-18E3-4785-A448-3679D22722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9226" y="4653113"/>
            <a:ext cx="9278151" cy="5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6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可以怎么改进？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0A01B7-8943-42B7-9A10-FA090DDE30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2376" y="3826142"/>
            <a:ext cx="5874491" cy="7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0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三、排序的时间复杂度</a:t>
            </a:r>
            <a:endParaRPr lang="en-US" altLang="zh-CN" sz="2800" dirty="0"/>
          </a:p>
          <a:p>
            <a:pPr lvl="1"/>
            <a:r>
              <a:rPr lang="zh-CN" altLang="en-US" sz="3200" dirty="0"/>
              <a:t>基本操作执行的频度度量；</a:t>
            </a:r>
            <a:endParaRPr lang="en-US" altLang="zh-CN" sz="3200" dirty="0"/>
          </a:p>
          <a:p>
            <a:pPr lvl="1"/>
            <a:r>
              <a:rPr lang="zh-CN" altLang="en-US" sz="3200" dirty="0"/>
              <a:t>排序的时间复杂度可以用排序算法执行过程中</a:t>
            </a:r>
            <a:endParaRPr lang="en-US" altLang="zh-CN" sz="3200" dirty="0"/>
          </a:p>
          <a:p>
            <a:pPr lvl="2"/>
            <a:r>
              <a:rPr lang="zh-CN" altLang="en-US" sz="2800" dirty="0">
                <a:solidFill>
                  <a:srgbClr val="0070C0"/>
                </a:solidFill>
              </a:rPr>
              <a:t>记录的关键字比较次数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lvl="2"/>
            <a:r>
              <a:rPr lang="zh-CN" altLang="en-US" sz="2800" dirty="0">
                <a:solidFill>
                  <a:srgbClr val="0070C0"/>
                </a:solidFill>
              </a:rPr>
              <a:t>记录的移动次数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zh-CN" altLang="en-US" sz="3200" dirty="0"/>
              <a:t>    来衡量。</a:t>
            </a:r>
            <a:endParaRPr lang="en-US" altLang="zh-CN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排序中的一些概念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26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四、排序的稳定性</a:t>
            </a:r>
            <a:endParaRPr lang="en-US" altLang="zh-CN" sz="2800" dirty="0"/>
          </a:p>
          <a:p>
            <a:pPr lvl="1"/>
            <a:r>
              <a:rPr lang="zh-CN" altLang="en-US" sz="2600" dirty="0"/>
              <a:t>在序列之中有</a:t>
            </a:r>
            <a:r>
              <a:rPr lang="en-US" altLang="zh-CN" sz="2600" dirty="0"/>
              <a:t>2</a:t>
            </a:r>
            <a:r>
              <a:rPr lang="zh-CN" altLang="en-US" sz="2600" dirty="0"/>
              <a:t>个记录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i</a:t>
            </a:r>
            <a:r>
              <a:rPr lang="zh-CN" altLang="en-US" sz="2600" dirty="0"/>
              <a:t>和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j</a:t>
            </a:r>
            <a:r>
              <a:rPr lang="zh-CN" altLang="en-US" sz="2600" dirty="0"/>
              <a:t>，它们的关键字</a:t>
            </a:r>
            <a:r>
              <a:rPr lang="en-US" altLang="zh-CN" sz="2600" dirty="0" err="1"/>
              <a:t>key</a:t>
            </a:r>
            <a:r>
              <a:rPr lang="en-US" altLang="zh-CN" sz="2600" i="1" baseline="-25000" dirty="0" err="1"/>
              <a:t>i</a:t>
            </a:r>
            <a:r>
              <a:rPr lang="en-US" altLang="zh-CN" sz="2600" dirty="0"/>
              <a:t> == </a:t>
            </a:r>
            <a:r>
              <a:rPr lang="en-US" altLang="zh-CN" sz="2600" dirty="0" err="1"/>
              <a:t>key</a:t>
            </a:r>
            <a:r>
              <a:rPr lang="en-US" altLang="zh-CN" sz="2600" i="1" baseline="-25000" dirty="0" err="1"/>
              <a:t>j</a:t>
            </a:r>
            <a:r>
              <a:rPr lang="zh-CN" altLang="en-US" sz="2600" dirty="0"/>
              <a:t> ；</a:t>
            </a:r>
            <a:endParaRPr lang="en-US" altLang="zh-CN" sz="2600" dirty="0"/>
          </a:p>
          <a:p>
            <a:pPr lvl="1"/>
            <a:r>
              <a:rPr lang="zh-CN" altLang="en-US" sz="2600" dirty="0"/>
              <a:t>在排序之前，不失一般性，假设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i</a:t>
            </a:r>
            <a:r>
              <a:rPr lang="zh-CN" altLang="en-US" sz="2600" dirty="0"/>
              <a:t>在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j</a:t>
            </a:r>
            <a:r>
              <a:rPr lang="zh-CN" altLang="en-US" sz="2600" dirty="0"/>
              <a:t>之前；</a:t>
            </a:r>
            <a:endParaRPr lang="en-US" altLang="zh-CN" sz="2600" dirty="0"/>
          </a:p>
          <a:p>
            <a:pPr lvl="1"/>
            <a:r>
              <a:rPr lang="zh-CN" altLang="en-US" sz="2600" dirty="0"/>
              <a:t>如果通过排序算法后，可以保证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i</a:t>
            </a:r>
            <a:r>
              <a:rPr lang="zh-CN" altLang="en-US" sz="2600" dirty="0"/>
              <a:t>仍然在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j</a:t>
            </a:r>
            <a:r>
              <a:rPr lang="zh-CN" altLang="en-US" sz="2600" dirty="0"/>
              <a:t>之前，</a:t>
            </a:r>
            <a:endParaRPr lang="en-US" altLang="zh-CN" sz="2600" dirty="0"/>
          </a:p>
          <a:p>
            <a:pPr marL="457200" lvl="1" indent="0">
              <a:buNone/>
            </a:pPr>
            <a:r>
              <a:rPr lang="zh-CN" altLang="en-US" sz="2600" dirty="0"/>
              <a:t>   则称这个排序算法是</a:t>
            </a:r>
            <a:r>
              <a:rPr lang="zh-CN" altLang="en-US" sz="2600" dirty="0">
                <a:solidFill>
                  <a:srgbClr val="0070C0"/>
                </a:solidFill>
              </a:rPr>
              <a:t>稳定</a:t>
            </a:r>
            <a:r>
              <a:rPr lang="zh-CN" altLang="en-US" sz="2600" dirty="0"/>
              <a:t>的。</a:t>
            </a:r>
            <a:endParaRPr lang="en-US" altLang="zh-CN" sz="2600" dirty="0"/>
          </a:p>
          <a:p>
            <a:pPr lvl="1"/>
            <a:r>
              <a:rPr lang="zh-CN" altLang="en-US" sz="2600" dirty="0"/>
              <a:t>否则，称这个排序算法是</a:t>
            </a:r>
            <a:r>
              <a:rPr lang="zh-CN" altLang="en-US" sz="2600" dirty="0">
                <a:solidFill>
                  <a:srgbClr val="0070C0"/>
                </a:solidFill>
              </a:rPr>
              <a:t>不稳定</a:t>
            </a:r>
            <a:r>
              <a:rPr lang="zh-CN" altLang="en-US" sz="2600" dirty="0"/>
              <a:t>的。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排序中的一些概念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一、直接插入排序（思路）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0E0D42-ED65-41DA-9F18-86A8D542F1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6280" y="3188935"/>
            <a:ext cx="7670800" cy="15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0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72" y="2337994"/>
            <a:ext cx="12135868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一、直接插入排序（算法）</a:t>
            </a:r>
            <a:endParaRPr lang="en-US" altLang="zh-CN" sz="2800" dirty="0"/>
          </a:p>
          <a:p>
            <a:pPr lvl="1"/>
            <a:r>
              <a:rPr lang="zh-CN" altLang="en-US" sz="2600" dirty="0"/>
              <a:t>考察第</a:t>
            </a:r>
            <a:r>
              <a:rPr lang="en-US" altLang="zh-CN" sz="2600" i="1" dirty="0" err="1"/>
              <a:t>i</a:t>
            </a:r>
            <a:r>
              <a:rPr lang="zh-CN" altLang="en-US" sz="2600" dirty="0"/>
              <a:t>个记录：</a:t>
            </a:r>
            <a:endParaRPr lang="en-US" altLang="zh-CN" sz="2600" dirty="0"/>
          </a:p>
          <a:p>
            <a:pPr lvl="1"/>
            <a:r>
              <a:rPr lang="zh-CN" altLang="en-US" sz="2600" dirty="0"/>
              <a:t>前面的第</a:t>
            </a:r>
            <a:r>
              <a:rPr lang="en-US" altLang="zh-CN" sz="2600" dirty="0"/>
              <a:t> </a:t>
            </a:r>
            <a:r>
              <a:rPr lang="en-US" altLang="zh-CN" sz="2600" i="1" dirty="0"/>
              <a:t>i</a:t>
            </a:r>
            <a:r>
              <a:rPr lang="en-US" altLang="zh-CN" sz="2600" dirty="0"/>
              <a:t>-1 </a:t>
            </a:r>
            <a:r>
              <a:rPr lang="zh-CN" altLang="en-US" sz="2600" dirty="0"/>
              <a:t>个记录已经按照关键字排好序（升序）；</a:t>
            </a:r>
            <a:endParaRPr lang="en-US" altLang="zh-CN" sz="2600" dirty="0"/>
          </a:p>
          <a:p>
            <a:pPr lvl="1"/>
            <a:r>
              <a:rPr lang="zh-CN" altLang="en-US" sz="2600" dirty="0"/>
              <a:t>把第</a:t>
            </a:r>
            <a:r>
              <a:rPr lang="en-US" altLang="zh-CN" sz="2600" i="1" dirty="0" err="1"/>
              <a:t>i</a:t>
            </a:r>
            <a:r>
              <a:rPr lang="zh-CN" altLang="en-US" sz="2600" dirty="0"/>
              <a:t>个记录的关键字依次与第</a:t>
            </a:r>
            <a:r>
              <a:rPr lang="en-US" altLang="zh-CN" sz="2600" i="1" dirty="0"/>
              <a:t>i</a:t>
            </a:r>
            <a:r>
              <a:rPr lang="en-US" altLang="zh-CN" sz="2600" dirty="0"/>
              <a:t>-1,</a:t>
            </a:r>
            <a:r>
              <a:rPr lang="en-US" altLang="zh-CN" sz="2600" i="1" dirty="0"/>
              <a:t> i</a:t>
            </a:r>
            <a:r>
              <a:rPr lang="en-US" altLang="zh-CN" sz="2600" dirty="0"/>
              <a:t>-2</a:t>
            </a:r>
            <a:r>
              <a:rPr lang="zh-CN" altLang="en-US" sz="2600" dirty="0"/>
              <a:t>，</a:t>
            </a:r>
            <a:r>
              <a:rPr lang="en-US" altLang="zh-CN" sz="2600" dirty="0"/>
              <a:t>…,1</a:t>
            </a:r>
            <a:r>
              <a:rPr lang="zh-CN" altLang="en-US" sz="2600" dirty="0"/>
              <a:t>个记录的关键字进行比较；</a:t>
            </a:r>
            <a:endParaRPr lang="en-US" altLang="zh-CN" sz="2600" dirty="0"/>
          </a:p>
          <a:p>
            <a:pPr lvl="2"/>
            <a:r>
              <a:rPr lang="zh-CN" altLang="en-US" sz="2400" dirty="0"/>
              <a:t>如果小于第</a:t>
            </a:r>
            <a:r>
              <a:rPr lang="en-US" altLang="zh-CN" sz="2400" i="1" dirty="0"/>
              <a:t>k</a:t>
            </a:r>
            <a:r>
              <a:rPr lang="zh-CN" altLang="en-US" sz="2400" dirty="0"/>
              <a:t>个（</a:t>
            </a:r>
            <a:r>
              <a:rPr lang="en-US" altLang="zh-CN" sz="2400" i="1" dirty="0"/>
              <a:t>k</a:t>
            </a:r>
            <a:r>
              <a:rPr lang="en-US" altLang="zh-CN" sz="2400" dirty="0"/>
              <a:t> is from</a:t>
            </a:r>
            <a:r>
              <a:rPr lang="en-US" altLang="zh-CN" sz="2400" i="1" dirty="0"/>
              <a:t> i</a:t>
            </a:r>
            <a:r>
              <a:rPr lang="en-US" altLang="zh-CN" sz="2400" dirty="0"/>
              <a:t>-1 to 1 </a:t>
            </a:r>
            <a:r>
              <a:rPr lang="zh-CN" altLang="en-US" sz="2400" dirty="0"/>
              <a:t>）记录的关键字，则将第</a:t>
            </a:r>
            <a:r>
              <a:rPr lang="en-US" altLang="zh-CN" sz="2400" i="1" dirty="0"/>
              <a:t>k</a:t>
            </a:r>
            <a:r>
              <a:rPr lang="zh-CN" altLang="en-US" sz="2400" dirty="0"/>
              <a:t>个记录向后移动；</a:t>
            </a:r>
            <a:endParaRPr lang="en-US" altLang="zh-CN" sz="2400" dirty="0"/>
          </a:p>
          <a:p>
            <a:pPr lvl="2"/>
            <a:r>
              <a:rPr lang="zh-CN" altLang="en-US" sz="2400" dirty="0"/>
              <a:t>否则，找到插入位置，将第</a:t>
            </a:r>
            <a:r>
              <a:rPr lang="en-US" altLang="zh-CN" sz="2400" i="1" dirty="0" err="1"/>
              <a:t>i</a:t>
            </a:r>
            <a:r>
              <a:rPr lang="zh-CN" altLang="en-US" sz="2400" dirty="0"/>
              <a:t>个记录插入。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D959FD-99CC-4992-B435-20F578FD2192}"/>
              </a:ext>
            </a:extLst>
          </p:cNvPr>
          <p:cNvSpPr/>
          <p:nvPr/>
        </p:nvSpPr>
        <p:spPr>
          <a:xfrm>
            <a:off x="240012" y="6281700"/>
            <a:ext cx="11711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CN" altLang="en-US" sz="2400" dirty="0">
                <a:solidFill>
                  <a:srgbClr val="FFFF00"/>
                </a:solidFill>
              </a:rPr>
              <a:t>注意：向后移动时，为了防止第</a:t>
            </a:r>
            <a:r>
              <a:rPr lang="en-US" altLang="zh-CN" sz="2400" i="1" dirty="0" err="1">
                <a:solidFill>
                  <a:srgbClr val="FFFF00"/>
                </a:solidFill>
              </a:rPr>
              <a:t>i</a:t>
            </a:r>
            <a:r>
              <a:rPr lang="zh-CN" altLang="en-US" sz="2400" dirty="0">
                <a:solidFill>
                  <a:srgbClr val="FFFF00"/>
                </a:solidFill>
              </a:rPr>
              <a:t>个记录被覆盖，需要把它存到一个临时变量</a:t>
            </a:r>
            <a:r>
              <a:rPr lang="en-US" altLang="zh-CN" sz="2400" dirty="0">
                <a:solidFill>
                  <a:srgbClr val="FFFF00"/>
                </a:solidFill>
              </a:rPr>
              <a:t>temp</a:t>
            </a:r>
            <a:r>
              <a:rPr lang="zh-CN" altLang="en-US" sz="2400" dirty="0">
                <a:solidFill>
                  <a:srgbClr val="FFFF00"/>
                </a:solidFill>
              </a:rPr>
              <a:t>中去。</a:t>
            </a:r>
          </a:p>
        </p:txBody>
      </p:sp>
    </p:spTree>
    <p:extLst>
      <p:ext uri="{BB962C8B-B14F-4D97-AF65-F5344CB8AC3E}">
        <p14:creationId xmlns:p14="http://schemas.microsoft.com/office/powerpoint/2010/main" val="52071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5B984-E7B1-4BAE-92AB-0E9245D5CE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110" y="3159273"/>
            <a:ext cx="7293935" cy="4122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BDD353-CEDD-4BD2-B292-CF179C4E70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81575" y="3159273"/>
            <a:ext cx="2910471" cy="4014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50262B-E470-432C-B0F7-5FD66B7878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6053" y="3667303"/>
            <a:ext cx="8089454" cy="22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1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9EA5F93-F5A8-478C-A6FF-67260965C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5062" b="-173"/>
          <a:stretch/>
        </p:blipFill>
        <p:spPr>
          <a:xfrm>
            <a:off x="2161223" y="4318884"/>
            <a:ext cx="5307007" cy="14037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E8C787-63D4-4A36-853C-F7DDD8FF44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5623" b="1615"/>
          <a:stretch/>
        </p:blipFill>
        <p:spPr>
          <a:xfrm>
            <a:off x="2250282" y="2821780"/>
            <a:ext cx="5307007" cy="13431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DFD416-6DED-40A3-86F4-CF6FBFBEB08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751" y="4164167"/>
            <a:ext cx="3569969" cy="1299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760D8B-6478-44F4-94D4-D004326BA17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4476751" y="4247943"/>
            <a:ext cx="3509009" cy="2072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1AEF62-F1D1-45E2-BEC5-C2C749808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046" r="-104" b="-2154"/>
          <a:stretch/>
        </p:blipFill>
        <p:spPr>
          <a:xfrm>
            <a:off x="7557289" y="2816562"/>
            <a:ext cx="1859280" cy="13946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C5D281-8976-49CE-83E1-F0781666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318" b="134"/>
          <a:stretch/>
        </p:blipFill>
        <p:spPr>
          <a:xfrm>
            <a:off x="7468230" y="4316050"/>
            <a:ext cx="1818798" cy="13994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7957A6-0E4E-4BA5-9501-C44B12BD0E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1" y="5731766"/>
            <a:ext cx="2815589" cy="1376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606C24-EBB0-4303-9CB9-3B330187943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5033011" y="5854429"/>
            <a:ext cx="2815589" cy="1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3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自定义 4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18784</TotalTime>
  <Words>1490</Words>
  <Application>Microsoft Office PowerPoint</Application>
  <PresentationFormat>宽屏</PresentationFormat>
  <Paragraphs>224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等线</vt:lpstr>
      <vt:lpstr>华文彩云</vt:lpstr>
      <vt:lpstr>华文仿宋</vt:lpstr>
      <vt:lpstr>华文隶书</vt:lpstr>
      <vt:lpstr>Arial</vt:lpstr>
      <vt:lpstr>Times New Roman</vt:lpstr>
      <vt:lpstr>画廊</vt:lpstr>
      <vt:lpstr>数据结构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zhoufei</cp:lastModifiedBy>
  <cp:revision>1101</cp:revision>
  <cp:lastPrinted>2018-09-20T09:36:46Z</cp:lastPrinted>
  <dcterms:created xsi:type="dcterms:W3CDTF">2018-09-04T02:30:21Z</dcterms:created>
  <dcterms:modified xsi:type="dcterms:W3CDTF">2021-12-10T05:40:51Z</dcterms:modified>
</cp:coreProperties>
</file>